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319" r:id="rId3"/>
    <p:sldId id="257" r:id="rId4"/>
    <p:sldId id="259" r:id="rId5"/>
    <p:sldId id="260" r:id="rId6"/>
    <p:sldId id="261" r:id="rId7"/>
    <p:sldId id="310" r:id="rId8"/>
    <p:sldId id="312" r:id="rId9"/>
    <p:sldId id="315" r:id="rId10"/>
    <p:sldId id="313" r:id="rId11"/>
    <p:sldId id="314" r:id="rId12"/>
    <p:sldId id="311" r:id="rId13"/>
    <p:sldId id="265" r:id="rId14"/>
    <p:sldId id="266" r:id="rId15"/>
    <p:sldId id="294" r:id="rId16"/>
    <p:sldId id="295" r:id="rId17"/>
    <p:sldId id="268" r:id="rId18"/>
    <p:sldId id="264" r:id="rId19"/>
    <p:sldId id="269" r:id="rId20"/>
    <p:sldId id="272" r:id="rId21"/>
    <p:sldId id="274" r:id="rId22"/>
    <p:sldId id="273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289" r:id="rId37"/>
    <p:sldId id="276" r:id="rId38"/>
    <p:sldId id="278" r:id="rId39"/>
    <p:sldId id="277" r:id="rId40"/>
    <p:sldId id="279" r:id="rId41"/>
    <p:sldId id="316" r:id="rId42"/>
    <p:sldId id="280" r:id="rId43"/>
    <p:sldId id="320" r:id="rId44"/>
    <p:sldId id="317" r:id="rId45"/>
    <p:sldId id="318" r:id="rId46"/>
    <p:sldId id="281" r:id="rId47"/>
    <p:sldId id="275" r:id="rId48"/>
    <p:sldId id="282" r:id="rId49"/>
    <p:sldId id="309" r:id="rId50"/>
    <p:sldId id="283" r:id="rId51"/>
    <p:sldId id="284" r:id="rId52"/>
    <p:sldId id="285" r:id="rId53"/>
    <p:sldId id="287" r:id="rId54"/>
    <p:sldId id="321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81"/>
  </p:normalViewPr>
  <p:slideViewPr>
    <p:cSldViewPr snapToGrid="0">
      <p:cViewPr varScale="1">
        <p:scale>
          <a:sx n="91" d="100"/>
          <a:sy n="91" d="100"/>
        </p:scale>
        <p:origin x="170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968AF-89AA-184F-AC7F-F1F64FFC132A}" type="datetimeFigureOut">
              <a:rPr lang="en-US" smtClean="0"/>
              <a:t>7/3/17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C3787-F4BF-B349-A9F0-ADD304DA3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5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66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61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0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15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70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12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17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6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05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22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0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57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57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8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11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54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63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81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28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3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4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7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90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26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85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3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7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23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7/3/17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4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1F2F7-9995-254F-98E0-3AFA096BAEE2}" type="datetimeFigureOut">
              <a:rPr lang="en-US" smtClean="0"/>
              <a:t>7/3/17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6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223" y="-98778"/>
            <a:ext cx="10435167" cy="695677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Control Flow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7186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1087844"/>
            <a:ext cx="9677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…awareness about the environment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would save lives 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 err="1">
                <a:solidFill>
                  <a:schemeClr val="bg2"/>
                </a:solidFill>
                <a:latin typeface="Courier"/>
                <a:cs typeface="Courier"/>
              </a:rPr>
              <a:t>Karel</a:t>
            </a:r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 should know how to :</a:t>
            </a:r>
            <a:endParaRPr lang="en-US" sz="3600" dirty="0" smtClean="0">
              <a:solidFill>
                <a:schemeClr val="bg2"/>
              </a:solidFill>
              <a:latin typeface="Courier"/>
              <a:cs typeface="Courier"/>
            </a:endParaRPr>
          </a:p>
          <a:p>
            <a:pPr algn="ctr"/>
            <a:endParaRPr lang="en-US" sz="3600" dirty="0" smtClean="0">
              <a:solidFill>
                <a:schemeClr val="bg2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 smtClean="0">
                <a:solidFill>
                  <a:schemeClr val="bg2"/>
                </a:solidFill>
                <a:latin typeface="Courier"/>
                <a:cs typeface="Courier"/>
              </a:rPr>
              <a:t>…count the steps</a:t>
            </a:r>
          </a:p>
          <a:p>
            <a:pPr algn="ctr"/>
            <a:r>
              <a:rPr lang="en-US" sz="3600" dirty="0" smtClean="0">
                <a:solidFill>
                  <a:schemeClr val="bg2"/>
                </a:solidFill>
                <a:latin typeface="Courier"/>
                <a:cs typeface="Courier"/>
              </a:rPr>
              <a:t>…check what’s around</a:t>
            </a:r>
          </a:p>
        </p:txBody>
      </p:sp>
    </p:spTree>
    <p:extLst>
      <p:ext uri="{BB962C8B-B14F-4D97-AF65-F5344CB8AC3E}">
        <p14:creationId xmlns:p14="http://schemas.microsoft.com/office/powerpoint/2010/main" val="35426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1087844"/>
            <a:ext cx="9677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…awareness about the environment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would save lives 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 err="1">
                <a:solidFill>
                  <a:schemeClr val="bg2"/>
                </a:solidFill>
                <a:latin typeface="Courier"/>
                <a:cs typeface="Courier"/>
              </a:rPr>
              <a:t>Karel</a:t>
            </a:r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 should know how to :</a:t>
            </a:r>
            <a:endParaRPr lang="en-US" sz="3600" dirty="0" smtClean="0">
              <a:solidFill>
                <a:schemeClr val="bg2"/>
              </a:solidFill>
              <a:latin typeface="Courier"/>
              <a:cs typeface="Courier"/>
            </a:endParaRPr>
          </a:p>
          <a:p>
            <a:pPr algn="ctr"/>
            <a:endParaRPr lang="en-US" sz="3600" dirty="0" smtClean="0">
              <a:solidFill>
                <a:schemeClr val="bg2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 smtClean="0">
                <a:solidFill>
                  <a:schemeClr val="bg2"/>
                </a:solidFill>
                <a:latin typeface="Courier"/>
                <a:cs typeface="Courier"/>
              </a:rPr>
              <a:t>…count the steps</a:t>
            </a:r>
          </a:p>
          <a:p>
            <a:pPr algn="ctr"/>
            <a:r>
              <a:rPr lang="en-US" sz="3600" dirty="0" smtClean="0">
                <a:solidFill>
                  <a:schemeClr val="bg2"/>
                </a:solidFill>
                <a:latin typeface="Courier"/>
                <a:cs typeface="Courier"/>
              </a:rPr>
              <a:t>…check what’s around</a:t>
            </a:r>
          </a:p>
          <a:p>
            <a:pPr algn="ctr"/>
            <a:r>
              <a:rPr lang="en-US" sz="3600" dirty="0" smtClean="0">
                <a:solidFill>
                  <a:schemeClr val="bg2"/>
                </a:solidFill>
                <a:latin typeface="Courier"/>
                <a:cs typeface="Courier"/>
              </a:rPr>
              <a:t>…adjust to the environment</a:t>
            </a:r>
            <a:endParaRPr lang="en-US" sz="36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92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0.5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76" y="1543284"/>
            <a:ext cx="7950200" cy="44577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3339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for(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4;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10818" y="3938955"/>
            <a:ext cx="4445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Here is a code I want to try.</a:t>
            </a:r>
          </a:p>
          <a:p>
            <a:pPr algn="ctr"/>
            <a:endParaRPr lang="en-US" sz="2800" b="1" dirty="0">
              <a:solidFill>
                <a:srgbClr val="FF0000"/>
              </a:solidFill>
            </a:endParaRP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Would that do the job?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27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for(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4;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3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for(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4;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96" y="4131559"/>
            <a:ext cx="4538591" cy="25448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0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for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3;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pic>
        <p:nvPicPr>
          <p:cNvPr id="2" name="Picture 1" descr="Screen Shot 2016-06-20 at 11.37.26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9" t="8090" r="6547" b="13587"/>
          <a:stretch/>
        </p:blipFill>
        <p:spPr>
          <a:xfrm>
            <a:off x="2271889" y="3707919"/>
            <a:ext cx="2765778" cy="268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for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int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= 0;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 &lt; 3; </a:t>
            </a:r>
            <a:r>
              <a:rPr lang="en-US" sz="2200" dirty="0" err="1" smtClean="0">
                <a:latin typeface="Courier"/>
                <a:cs typeface="Courier"/>
              </a:rPr>
              <a:t>i</a:t>
            </a:r>
            <a:r>
              <a:rPr lang="en-US" sz="22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67" y="3707919"/>
            <a:ext cx="2540000" cy="25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430" y="3821845"/>
            <a:ext cx="2888211" cy="285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2" r="61846"/>
          <a:stretch/>
        </p:blipFill>
        <p:spPr>
          <a:xfrm>
            <a:off x="852559" y="1911637"/>
            <a:ext cx="3033340" cy="38981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Don’t Know World Size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3" t="12552" r="49524"/>
          <a:stretch/>
        </p:blipFill>
        <p:spPr>
          <a:xfrm>
            <a:off x="6434666" y="1911637"/>
            <a:ext cx="987778" cy="3898183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4233333" y="2002644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4233333" y="5705953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68333" y="1399443"/>
            <a:ext cx="32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152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6"/>
          <a:stretch/>
        </p:blipFill>
        <p:spPr>
          <a:xfrm>
            <a:off x="2137833" y="1467788"/>
            <a:ext cx="4106334" cy="2031768"/>
          </a:xfrm>
          <a:prstGeom prst="rect">
            <a:avLst/>
          </a:prstGeom>
        </p:spPr>
      </p:pic>
      <p:pic>
        <p:nvPicPr>
          <p:cNvPr id="6" name="Picture 5" descr="Screen Shot 2016-06-20 at 11.02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08" y="3909011"/>
            <a:ext cx="6172859" cy="26334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31723" y="870066"/>
            <a:ext cx="102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Before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745566" y="900522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254501" y="1100899"/>
            <a:ext cx="0" cy="2525889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61556" y="3748425"/>
            <a:ext cx="0" cy="279400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84123" y="3499556"/>
            <a:ext cx="102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Before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897966" y="3485445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</a:t>
            </a:r>
            <a:endParaRPr lang="en-US" sz="2400" dirty="0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Work in Any World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646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Before we start: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Any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questions on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6981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While Loop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49754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75127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i="1" dirty="0" smtClean="0">
                <a:latin typeface="Courier"/>
                <a:cs typeface="Courier"/>
              </a:rPr>
              <a:t>condition</a:t>
            </a:r>
            <a:r>
              <a:rPr lang="en-US" sz="2200" dirty="0" smtClean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i="1" dirty="0" smtClean="0">
                <a:latin typeface="Courier"/>
                <a:cs typeface="Courier"/>
              </a:rPr>
              <a:t>code to repeat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While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4351" y="5289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122248" y="2524426"/>
            <a:ext cx="46841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u="sng" dirty="0" smtClean="0">
                <a:solidFill>
                  <a:srgbClr val="FF0000"/>
                </a:solidFill>
              </a:rPr>
              <a:t>Check the condition</a:t>
            </a:r>
          </a:p>
          <a:p>
            <a:pPr algn="r"/>
            <a:r>
              <a:rPr lang="en-US" sz="2200" b="1" dirty="0" smtClean="0">
                <a:solidFill>
                  <a:srgbClr val="FF0000"/>
                </a:solidFill>
              </a:rPr>
              <a:t>True -&gt; execute</a:t>
            </a:r>
          </a:p>
          <a:p>
            <a:pPr algn="r"/>
            <a:endParaRPr lang="en-US" sz="2200" b="1" dirty="0" smtClean="0">
              <a:solidFill>
                <a:srgbClr val="FF0000"/>
              </a:solidFill>
            </a:endParaRPr>
          </a:p>
          <a:p>
            <a:pPr algn="r"/>
            <a:r>
              <a:rPr lang="en-US" sz="2200" b="1" u="sng" dirty="0">
                <a:solidFill>
                  <a:srgbClr val="FF0000"/>
                </a:solidFill>
              </a:rPr>
              <a:t>Check the condition</a:t>
            </a:r>
          </a:p>
          <a:p>
            <a:pPr algn="r"/>
            <a:r>
              <a:rPr lang="en-US" sz="2200" b="1" dirty="0">
                <a:solidFill>
                  <a:srgbClr val="FF0000"/>
                </a:solidFill>
              </a:rPr>
              <a:t>True -&gt; execute</a:t>
            </a:r>
          </a:p>
          <a:p>
            <a:pPr algn="r"/>
            <a:endParaRPr lang="en-US" sz="2200" b="1" dirty="0" smtClean="0">
              <a:solidFill>
                <a:srgbClr val="FF0000"/>
              </a:solidFill>
            </a:endParaRPr>
          </a:p>
          <a:p>
            <a:pPr algn="r"/>
            <a:r>
              <a:rPr lang="en-US" sz="2200" b="1" dirty="0" smtClean="0">
                <a:solidFill>
                  <a:srgbClr val="FF0000"/>
                </a:solidFill>
              </a:rPr>
              <a:t>….</a:t>
            </a:r>
          </a:p>
          <a:p>
            <a:pPr algn="r"/>
            <a:endParaRPr lang="en-US" sz="2200" b="1" dirty="0" smtClean="0">
              <a:solidFill>
                <a:srgbClr val="FF0000"/>
              </a:solidFill>
            </a:endParaRPr>
          </a:p>
          <a:p>
            <a:pPr algn="r"/>
            <a:r>
              <a:rPr lang="en-US" sz="2200" b="1" u="sng" dirty="0">
                <a:solidFill>
                  <a:srgbClr val="FF0000"/>
                </a:solidFill>
              </a:rPr>
              <a:t>Check the condition</a:t>
            </a:r>
          </a:p>
          <a:p>
            <a:pPr algn="r"/>
            <a:r>
              <a:rPr lang="en-US" sz="2200" b="1" dirty="0" smtClean="0">
                <a:solidFill>
                  <a:srgbClr val="FF0000"/>
                </a:solidFill>
              </a:rPr>
              <a:t>False-</a:t>
            </a:r>
            <a:r>
              <a:rPr lang="en-US" sz="2200" b="1" dirty="0">
                <a:solidFill>
                  <a:srgbClr val="FF0000"/>
                </a:solidFill>
              </a:rPr>
              <a:t>&gt; </a:t>
            </a:r>
            <a:r>
              <a:rPr lang="en-US" sz="2200" b="1" dirty="0" smtClean="0">
                <a:solidFill>
                  <a:srgbClr val="FF0000"/>
                </a:solidFill>
              </a:rPr>
              <a:t>don’t execute.</a:t>
            </a:r>
          </a:p>
          <a:p>
            <a:pPr algn="r"/>
            <a:r>
              <a:rPr lang="en-US" sz="2200" b="1" dirty="0" smtClean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en-US" sz="2200" b="1" dirty="0" smtClean="0">
                <a:solidFill>
                  <a:srgbClr val="FF0000"/>
                </a:solidFill>
              </a:rPr>
              <a:t>Continue the rest of the program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07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40812" y="4318782"/>
            <a:ext cx="3742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Any guess what this code will </a:t>
            </a:r>
            <a:r>
              <a:rPr lang="en-US" sz="2800" b="1" smtClean="0">
                <a:solidFill>
                  <a:srgbClr val="FF0000"/>
                </a:solidFill>
              </a:rPr>
              <a:t>do?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7" name="Picture 6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69617" y="5552803"/>
            <a:ext cx="26150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How should </a:t>
            </a:r>
            <a:r>
              <a:rPr lang="en-US" sz="2800" b="1" smtClean="0">
                <a:solidFill>
                  <a:srgbClr val="FF0000"/>
                </a:solidFill>
              </a:rPr>
              <a:t>we modify it</a:t>
            </a:r>
            <a:r>
              <a:rPr lang="en-US" sz="2800" b="1" dirty="0" smtClean="0">
                <a:solidFill>
                  <a:srgbClr val="FF0000"/>
                </a:solidFill>
              </a:rPr>
              <a:t>?  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10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5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64554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9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16088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Screen Shot 2016-06-20 at 11.42.01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6"/>
          <a:stretch/>
        </p:blipFill>
        <p:spPr>
          <a:xfrm>
            <a:off x="2573865" y="5630334"/>
            <a:ext cx="3499555" cy="973666"/>
          </a:xfrm>
          <a:prstGeom prst="rect">
            <a:avLst/>
          </a:prstGeom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3738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38666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3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66888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3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5044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1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076221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3" name="Picture 2" descr="Screen Shot 2016-06-20 at 11.55.4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66" y="5651902"/>
            <a:ext cx="3287890" cy="94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3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0.47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97" y="1251935"/>
            <a:ext cx="6591300" cy="49657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Newspaper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824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38666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2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9277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11855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3" name="Picture 2" descr="Screen Shot 2016-06-20 at 11.57.4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645166"/>
            <a:ext cx="3413688" cy="90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38666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9" name="Picture 8" descr="Screen Shot 2016-06-20 at 11.58.3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22" y="5711593"/>
            <a:ext cx="3358445" cy="8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3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6455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9" name="Picture 8" descr="Screen Shot 2016-06-20 at 11.58.3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22" y="5711593"/>
            <a:ext cx="3358445" cy="8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3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4205112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3" name="Picture 2" descr="Screen Shot 2016-06-20 at 11.59.3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970" y="5729111"/>
            <a:ext cx="3471329" cy="86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0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019777" y="1014748"/>
            <a:ext cx="2836333" cy="16240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Repeat Process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Which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18065" y="4765482"/>
            <a:ext cx="2836333" cy="1624029"/>
          </a:xfrm>
          <a:prstGeom prst="roundRect">
            <a:avLst/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For Loop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81132" y="5024340"/>
            <a:ext cx="2836333" cy="16240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While Loop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271889" y="2638777"/>
            <a:ext cx="1478843" cy="1876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97120" y="2638777"/>
            <a:ext cx="1463324" cy="2257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00667" y="2836331"/>
            <a:ext cx="1919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Know how many times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036733" y="2836331"/>
            <a:ext cx="191911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Don</a:t>
            </a:r>
            <a:r>
              <a:rPr lang="uk-UA" sz="2400" b="1" dirty="0" smtClean="0"/>
              <a:t>’</a:t>
            </a:r>
            <a:r>
              <a:rPr lang="en-US" sz="2400" b="1" dirty="0" smtClean="0"/>
              <a:t>t</a:t>
            </a:r>
            <a:r>
              <a:rPr lang="en-US" sz="2400" dirty="0" smtClean="0"/>
              <a:t> know how many times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930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What if you only want to repeat one time?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2267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If statement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795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IfExample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example of an if statement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i="1" dirty="0" smtClean="0">
                <a:latin typeface="Courier"/>
                <a:cs typeface="Courier"/>
              </a:rPr>
              <a:t>condition</a:t>
            </a:r>
            <a:r>
              <a:rPr lang="en-US" sz="2200" dirty="0" smtClean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i="1" dirty="0" smtClean="0">
                <a:latin typeface="Courier"/>
                <a:cs typeface="Courier"/>
              </a:rPr>
              <a:t>code to run if condition is true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1129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You know how 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to make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build </a:t>
            </a:r>
            <a:r>
              <a:rPr lang="en-US" sz="36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Efes</a:t>
            </a:r>
            <a:endParaRPr lang="en-US" sz="36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 descr="Screen Shot 2016-06-20 at 10.48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6" y="1007813"/>
            <a:ext cx="78867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8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CSBridgeStudent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example of an if statement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youAreInCSBridge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raiseYourHand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4554" y="4375053"/>
            <a:ext cx="53879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Assume yourself as </a:t>
            </a:r>
            <a:r>
              <a:rPr lang="en-US" sz="3200" b="1" dirty="0" err="1" smtClean="0">
                <a:solidFill>
                  <a:srgbClr val="FF0000"/>
                </a:solidFill>
              </a:rPr>
              <a:t>Karel</a:t>
            </a:r>
            <a:r>
              <a:rPr lang="en-US" sz="3200" b="1" dirty="0" smtClean="0">
                <a:solidFill>
                  <a:srgbClr val="FF0000"/>
                </a:solidFill>
              </a:rPr>
              <a:t> and execute this program!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56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1833432"/>
            <a:ext cx="9677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Let’s teach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to be </a:t>
            </a:r>
            <a:r>
              <a:rPr lang="en-US" sz="3600" smtClean="0">
                <a:solidFill>
                  <a:schemeClr val="bg1"/>
                </a:solidFill>
                <a:latin typeface="Courier"/>
                <a:cs typeface="Courier"/>
              </a:rPr>
              <a:t>more </a:t>
            </a:r>
            <a:r>
              <a:rPr lang="en-US" sz="3600" smtClean="0">
                <a:solidFill>
                  <a:schemeClr val="bg1"/>
                </a:solidFill>
                <a:latin typeface="Courier"/>
                <a:cs typeface="Courier"/>
              </a:rPr>
              <a:t>carefully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and stop killing itself  trying to go through the walls.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 smtClean="0">
                <a:solidFill>
                  <a:srgbClr val="FFFF00"/>
                </a:solidFill>
                <a:latin typeface="Courier"/>
                <a:cs typeface="Courier"/>
              </a:rPr>
              <a:t>Could there be a safer way to move?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4263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safeMove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 smtClean="0">
                <a:latin typeface="Courier"/>
                <a:cs typeface="Courier"/>
              </a:rPr>
              <a:t>safeMove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1537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43782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We can also specify what will happens if the condition is false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8917"/>
          <a:stretch/>
        </p:blipFill>
        <p:spPr>
          <a:xfrm>
            <a:off x="1800665" y="1856705"/>
            <a:ext cx="6030765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0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43782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If else statement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469" y="1603488"/>
            <a:ext cx="6181956" cy="478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0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1833432"/>
            <a:ext cx="9677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goes to the army: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marL="571500" indent="-571500" algn="ctr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If there is beeper take it</a:t>
            </a:r>
          </a:p>
          <a:p>
            <a:pPr marL="571500" indent="-571500" algn="ctr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If there is no beeper put one</a:t>
            </a:r>
          </a:p>
          <a:p>
            <a:pPr marL="571500" indent="-571500" algn="ctr">
              <a:buFontTx/>
              <a:buChar char="-"/>
            </a:pP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 smtClean="0">
                <a:solidFill>
                  <a:srgbClr val="FFFF00"/>
                </a:solidFill>
                <a:latin typeface="Courier"/>
                <a:cs typeface="Courier"/>
              </a:rPr>
              <a:t>… silly? That’s the point!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378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invertBeeper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 smtClean="0">
                <a:latin typeface="Courier"/>
                <a:cs typeface="Courier"/>
              </a:rPr>
              <a:t>invertBeeper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beeperPresent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else</a:t>
            </a:r>
            <a:r>
              <a:rPr lang="en-US" sz="2200" dirty="0" smtClean="0">
                <a:solidFill>
                  <a:srgbClr val="660067"/>
                </a:solidFill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/ Else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541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1.15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17" y="567012"/>
            <a:ext cx="6713017" cy="659433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Conditions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Left Arrow 1"/>
          <p:cNvSpPr/>
          <p:nvPr/>
        </p:nvSpPr>
        <p:spPr>
          <a:xfrm>
            <a:off x="5401994" y="998806"/>
            <a:ext cx="942535" cy="351692"/>
          </a:xfrm>
          <a:prstGeom prst="lef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7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Your 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asks this afternoon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19235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1. Program Build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Efes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 descr="Screen Shot 2016-06-20 at 10.48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6" y="1007813"/>
            <a:ext cx="78867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3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That’s fun!...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3295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. Mountain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232" y="2582334"/>
            <a:ext cx="2820055" cy="28504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52" y="2582334"/>
            <a:ext cx="2842770" cy="28549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20781" y="1752243"/>
            <a:ext cx="102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Before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086122" y="1717430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4234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11" y="3534297"/>
            <a:ext cx="8198556" cy="2662942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. Mountain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93333" y="1296971"/>
            <a:ext cx="6096000" cy="16240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Should work on a world </a:t>
            </a:r>
          </a:p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of any size </a:t>
            </a:r>
            <a:r>
              <a:rPr lang="en-US" sz="3200" dirty="0" smtClean="0">
                <a:solidFill>
                  <a:schemeClr val="tx1"/>
                </a:solidFill>
                <a:sym typeface="Wingdings"/>
              </a:rPr>
              <a:t>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65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3. Random Painter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 descr="Screen Shot 2016-06-20 at 11.18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3658"/>
            <a:ext cx="9144000" cy="36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0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What if I finish early?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4652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252211"/>
            <a:ext cx="9144000" cy="6353577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6921304" y="182877"/>
            <a:ext cx="970671" cy="633046"/>
          </a:xfrm>
          <a:prstGeom prst="lef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4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…but a robot should get prepared for the dangers of the world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5591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rolFlow_robotFail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476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7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108784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…awareness about the environment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would save lives 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9740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1087844"/>
            <a:ext cx="9677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…awareness about the environment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would save lives 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 err="1" smtClean="0">
                <a:solidFill>
                  <a:schemeClr val="bg2"/>
                </a:solidFill>
                <a:latin typeface="Courier"/>
                <a:cs typeface="Courier"/>
              </a:rPr>
              <a:t>Karel</a:t>
            </a:r>
            <a:r>
              <a:rPr lang="en-US" sz="3600" dirty="0" smtClean="0">
                <a:solidFill>
                  <a:schemeClr val="bg2"/>
                </a:solidFill>
                <a:latin typeface="Courier"/>
                <a:cs typeface="Courier"/>
              </a:rPr>
              <a:t> should </a:t>
            </a:r>
            <a:r>
              <a:rPr lang="en-US" sz="3600" dirty="0" smtClean="0">
                <a:solidFill>
                  <a:schemeClr val="bg2"/>
                </a:solidFill>
                <a:latin typeface="Courier"/>
                <a:cs typeface="Courier"/>
              </a:rPr>
              <a:t>know how to:</a:t>
            </a:r>
            <a:endParaRPr lang="en-US" sz="3600" dirty="0" smtClean="0">
              <a:solidFill>
                <a:schemeClr val="bg2"/>
              </a:solidFill>
              <a:latin typeface="Courier"/>
              <a:cs typeface="Courier"/>
            </a:endParaRPr>
          </a:p>
          <a:p>
            <a:pPr algn="ctr"/>
            <a:endParaRPr lang="en-US" sz="3600" dirty="0" smtClean="0">
              <a:solidFill>
                <a:schemeClr val="bg2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 smtClean="0">
                <a:solidFill>
                  <a:schemeClr val="bg2"/>
                </a:solidFill>
                <a:latin typeface="Courier"/>
                <a:cs typeface="Courier"/>
              </a:rPr>
              <a:t>…count the steps</a:t>
            </a:r>
          </a:p>
          <a:p>
            <a:pPr algn="ctr"/>
            <a:endParaRPr lang="en-US" sz="36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0413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1349</Words>
  <Application>Microsoft Macintosh PowerPoint</Application>
  <PresentationFormat>On-screen Show (4:3)</PresentationFormat>
  <Paragraphs>486</Paragraphs>
  <Slides>54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Calibri</vt:lpstr>
      <vt:lpstr>Century Gothic</vt:lpstr>
      <vt:lpstr>Courier</vt:lpstr>
      <vt:lpstr>ＭＳ Ｐゴシック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Microsoft Office User</cp:lastModifiedBy>
  <cp:revision>24</cp:revision>
  <dcterms:created xsi:type="dcterms:W3CDTF">2016-06-20T07:42:18Z</dcterms:created>
  <dcterms:modified xsi:type="dcterms:W3CDTF">2017-07-03T08:40:17Z</dcterms:modified>
</cp:coreProperties>
</file>